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ist"/>
      <p:regular r:id="rId17"/>
    </p:embeddedFont>
    <p:embeddedFont>
      <p:font typeface="Geist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3-2.png>
</file>

<file path=ppt/media/image-3-3.png>
</file>

<file path=ppt/media/image-4-1.png>
</file>

<file path=ppt/media/image-5-1.png>
</file>

<file path=ppt/media/image-5-2.svg>
</file>

<file path=ppt/media/image-5-3.png>
</file>

<file path=ppt/media/image-5-4.svg>
</file>

<file path=ppt/media/image-6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9703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 → NFA → DFA → Min-DFA Simulator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5475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An interactive tool for visualising regular expressions and finite automata.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820722"/>
            <a:ext cx="75564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Course: Theory of Automata / Theory of Computation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58695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Authors: Sharaiz Ahmed &amp; Ahmed Raza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863" y="535781"/>
            <a:ext cx="7900273" cy="11103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Results, Limitations, and Future Work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21863" y="1912620"/>
            <a:ext cx="7900273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Our simulator effectively bridges theoretical concepts with practical visualisation.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21863" y="2396609"/>
            <a:ext cx="7900273" cy="1607225"/>
          </a:xfrm>
          <a:prstGeom prst="roundRect">
            <a:avLst>
              <a:gd name="adj" fmla="val 2653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07125" y="2581870"/>
            <a:ext cx="222099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Demonstrations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807125" y="2965966"/>
            <a:ext cx="7529751" cy="8526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app showcases the entire pipeline: RE → NFA → DFA → Min-DFA construction, followed by string simulation and diagram generation. It's an invaluable tool for visual learning of automata theory.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621863" y="4181475"/>
            <a:ext cx="7900273" cy="1385173"/>
          </a:xfrm>
          <a:prstGeom prst="roundRect">
            <a:avLst>
              <a:gd name="adj" fmla="val 30786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07125" y="4366736"/>
            <a:ext cx="2244923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Current Limitations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807125" y="4750832"/>
            <a:ext cx="7529751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Currently restricted to a fixed regular expression and a specific alphabet {g, h, m}.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807125" y="5097185"/>
            <a:ext cx="7529751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Requires Graphviz to be installed and correctly configured in the system's PATH.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621863" y="5833110"/>
            <a:ext cx="2999065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Future Enhancements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621863" y="6432709"/>
            <a:ext cx="7900273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Enable user-defined regular expressions and custom alphabets for broader applicability.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621863" y="6779062"/>
            <a:ext cx="7900273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Integrate ε-NFA support and introduce more advanced visualisation options.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621863" y="7125414"/>
            <a:ext cx="7900273" cy="568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Implement functionality to export generated diagrams and simulation results directly for reporting purposes.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4969"/>
            <a:ext cx="113372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Understanding Our Regular Expression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673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Our simulator processes a fixed regular expression, breaking it down into its fundamental components for analysis.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570440"/>
            <a:ext cx="562582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(g+gg+ggg)*mm+hg+ggh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347757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alphabet for our regular expression is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6747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Σ={g,h,m}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4095631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63310" y="4095631"/>
            <a:ext cx="121920" cy="2810947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8" name="Text 6"/>
          <p:cNvSpPr/>
          <p:nvPr/>
        </p:nvSpPr>
        <p:spPr>
          <a:xfrm>
            <a:off x="1142524" y="4352925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Branch A: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5E23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(g|gg|ggg)*mm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142524" y="5197673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branch accepts any sequence of 'g's (one, two, or three) repeated any number of times, followed by 'mm'.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4095631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186482" y="4095631"/>
            <a:ext cx="121920" cy="2810947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2" name="Text 10"/>
          <p:cNvSpPr/>
          <p:nvPr/>
        </p:nvSpPr>
        <p:spPr>
          <a:xfrm>
            <a:off x="5565696" y="43529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Branch B: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5E23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hg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565696" y="4843343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simple sequence accepting exactly 'hg'.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9640133" y="4095631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609653" y="4095631"/>
            <a:ext cx="121920" cy="2810947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6" name="Text 14"/>
          <p:cNvSpPr/>
          <p:nvPr/>
        </p:nvSpPr>
        <p:spPr>
          <a:xfrm>
            <a:off x="9988868" y="43529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Branch C: 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5E23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ggh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988868" y="4843343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simple sequence accepting exactly 'ggh'.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71617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Example Accepted Strings: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mm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gmm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ggmm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ggh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gggmm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437" y="649367"/>
            <a:ext cx="8981837" cy="571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NFA Design for the Regular Expression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0437" y="1587222"/>
            <a:ext cx="13349526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Non-deterministic Finite Automaton (NFA) is a finite state machine that allows for multiple possible transitions from a given state on the same input symbol, or even without any input (ε-moves).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14876" y="2584490"/>
            <a:ext cx="13075087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NFAs are particularly convenient for directly constructing automata from regular expressions due to their flexibility in handling alternatives and repetitions.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40437" y="2378631"/>
            <a:ext cx="22860" cy="704493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6" name="Text 4"/>
          <p:cNvSpPr/>
          <p:nvPr/>
        </p:nvSpPr>
        <p:spPr>
          <a:xfrm>
            <a:off x="640437" y="3288983"/>
            <a:ext cx="13349526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Our NFA is constructed with three parallel branches, mirroring the 'OR' structure of the regular expression:</a:t>
            </a:r>
            <a:endParaRPr lang="en-US" sz="14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0437" y="3787616"/>
            <a:ext cx="914995" cy="1097994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738432" y="3970615"/>
            <a:ext cx="2925366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Branch A: </a:t>
            </a:r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5E23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(g|gg|ggg)*mm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1738432" y="4366260"/>
            <a:ext cx="12251531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Key NFA States: q0, q1, q6, q7. This branch handles repetitions of 'g's before two 'm's.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437" y="4885611"/>
            <a:ext cx="914995" cy="109799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738432" y="5068610"/>
            <a:ext cx="2287548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Branch B: </a:t>
            </a:r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5E23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hg</a:t>
            </a:r>
            <a:endParaRPr lang="en-US" sz="1800" dirty="0"/>
          </a:p>
        </p:txBody>
      </p:sp>
      <p:sp>
        <p:nvSpPr>
          <p:cNvPr id="12" name="Text 8"/>
          <p:cNvSpPr/>
          <p:nvPr/>
        </p:nvSpPr>
        <p:spPr>
          <a:xfrm>
            <a:off x="1738432" y="5464254"/>
            <a:ext cx="12251531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Key NFA States: q10, q11, q12. A direct path for the sequence 'hg'.</a:t>
            </a:r>
            <a:endParaRPr lang="en-US" sz="140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37" y="5983605"/>
            <a:ext cx="914995" cy="109799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738432" y="6166604"/>
            <a:ext cx="2287548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Branch C: </a:t>
            </a:r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5E23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ggh</a:t>
            </a:r>
            <a:endParaRPr lang="en-US" sz="1800" dirty="0"/>
          </a:p>
        </p:txBody>
      </p:sp>
      <p:sp>
        <p:nvSpPr>
          <p:cNvPr id="15" name="Text 10"/>
          <p:cNvSpPr/>
          <p:nvPr/>
        </p:nvSpPr>
        <p:spPr>
          <a:xfrm>
            <a:off x="1738432" y="6562249"/>
            <a:ext cx="12251531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Key NFA States: q20, q21, q22, q23. A direct path for the sequence 'ggh'.</a:t>
            </a:r>
            <a:endParaRPr lang="en-US" sz="1400" dirty="0"/>
          </a:p>
        </p:txBody>
      </p:sp>
      <p:sp>
        <p:nvSpPr>
          <p:cNvPr id="16" name="Text 11"/>
          <p:cNvSpPr/>
          <p:nvPr/>
        </p:nvSpPr>
        <p:spPr>
          <a:xfrm>
            <a:off x="640437" y="7287458"/>
            <a:ext cx="13349526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application visually demonstrates transitions on input symbols </a:t>
            </a:r>
            <a:pPr algn="l" indent="0" marL="0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</a:t>
            </a:r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</a:t>
            </a:r>
            <a:pPr algn="l" indent="0" marL="0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</a:t>
            </a:r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and </a:t>
            </a:r>
            <a:pPr algn="l" indent="0" marL="0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</a:t>
            </a:r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including epsilon (ε) moves.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7744"/>
            <a:ext cx="113979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NFA Transition Table in the Application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015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simulator provides a detailed, formatted NFA transition table, making complex state changes easy to follow.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778204"/>
            <a:ext cx="13042821" cy="2616518"/>
          </a:xfrm>
          <a:prstGeom prst="roundRect">
            <a:avLst>
              <a:gd name="adj" fmla="val 780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2785824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581" y="2929533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-&gt; q0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637836" y="2929533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q1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243280" y="2929533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848725" y="2929533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q6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454170" y="2929533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NONE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3436144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581" y="3579852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q10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3637836" y="3579852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6243280" y="3579852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q11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8848725" y="3579852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1454170" y="3579852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NONE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408646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8581" y="4230172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q20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3637836" y="4230172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q21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6243280" y="4230172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NONE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8848725" y="4230172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NONE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11454170" y="4230172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801410" y="473678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028581" y="4880491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3637836" y="4880491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+ q7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6243280" y="4880491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NONE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8848725" y="4880491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NONE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1454170" y="4880491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NONE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793790" y="56498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table highlights start states (q0, q10, q20, reached via a common initial node) and accept states (q7, q12, q23).</a:t>
            </a:r>
            <a:endParaRPr lang="en-US" sz="1750" dirty="0"/>
          </a:p>
        </p:txBody>
      </p:sp>
      <p:sp>
        <p:nvSpPr>
          <p:cNvPr id="30" name="Shape 28"/>
          <p:cNvSpPr/>
          <p:nvPr/>
        </p:nvSpPr>
        <p:spPr>
          <a:xfrm>
            <a:off x="793790" y="6267926"/>
            <a:ext cx="13042821" cy="963811"/>
          </a:xfrm>
          <a:prstGeom prst="roundRect">
            <a:avLst>
              <a:gd name="adj" fmla="val 21181"/>
            </a:avLst>
          </a:prstGeom>
          <a:solidFill>
            <a:srgbClr val="B3FFE7"/>
          </a:solidFill>
          <a:ln/>
        </p:spPr>
      </p:sp>
      <p:pic>
        <p:nvPicPr>
          <p:cNvPr id="3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6612017"/>
            <a:ext cx="283488" cy="226814"/>
          </a:xfrm>
          <a:prstGeom prst="rect">
            <a:avLst/>
          </a:prstGeom>
        </p:spPr>
      </p:pic>
      <p:sp>
        <p:nvSpPr>
          <p:cNvPr id="32" name="Text 29"/>
          <p:cNvSpPr/>
          <p:nvPr/>
        </p:nvSpPr>
        <p:spPr>
          <a:xfrm>
            <a:off x="1530906" y="6551414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'e-moves' column indicates transitions without consuming an input symbol, crucial for NFA functionality.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6982"/>
            <a:ext cx="12169854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From NFA to DFA: The Subset Construction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2241" y="1762363"/>
            <a:ext cx="13065919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Deterministic Finite Automaton (DFA) is a finite state machine where for each state and input symbol, there is exactly one next state.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117402" y="2980134"/>
            <a:ext cx="1273075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subset construction algorithm systematically converts an NFA into an equivalent DFA, eliminating non-determinism.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82241" y="2728793"/>
            <a:ext cx="30480" cy="860227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6" name="Text 4"/>
          <p:cNvSpPr/>
          <p:nvPr/>
        </p:nvSpPr>
        <p:spPr>
          <a:xfrm>
            <a:off x="782241" y="3840361"/>
            <a:ext cx="1306591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Each state in the resulting DFA corresponds to a unique set of NFA states.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82241" y="4449247"/>
            <a:ext cx="6421160" cy="2554486"/>
          </a:xfrm>
          <a:prstGeom prst="roundRect">
            <a:avLst>
              <a:gd name="adj" fmla="val 787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013341" y="4680347"/>
            <a:ext cx="670441" cy="670441"/>
          </a:xfrm>
          <a:prstGeom prst="roundRect">
            <a:avLst>
              <a:gd name="adj" fmla="val 13637420"/>
            </a:avLst>
          </a:prstGeom>
          <a:solidFill>
            <a:srgbClr val="006747"/>
          </a:solidFill>
          <a:ln/>
        </p:spPr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97650" y="4864656"/>
            <a:ext cx="301704" cy="301704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1013341" y="5574268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DFA State Mapping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13341" y="6057543"/>
            <a:ext cx="5958959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Each DFA state is a collection of NFA states reachable via ε-closures and input transitions.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426881" y="4449247"/>
            <a:ext cx="6421279" cy="2554486"/>
          </a:xfrm>
          <a:prstGeom prst="roundRect">
            <a:avLst>
              <a:gd name="adj" fmla="val 787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57981" y="4680347"/>
            <a:ext cx="670441" cy="670441"/>
          </a:xfrm>
          <a:prstGeom prst="roundRect">
            <a:avLst>
              <a:gd name="adj" fmla="val 13637420"/>
            </a:avLst>
          </a:prstGeom>
          <a:solidFill>
            <a:srgbClr val="006747"/>
          </a:solidFill>
          <a:ln/>
        </p:spPr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42290" y="4864656"/>
            <a:ext cx="301704" cy="301704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7657981" y="5574268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Initial DFA State</a:t>
            </a:r>
            <a:endParaRPr lang="en-US" sz="2150" dirty="0"/>
          </a:p>
        </p:txBody>
      </p:sp>
      <p:sp>
        <p:nvSpPr>
          <p:cNvPr id="16" name="Text 12"/>
          <p:cNvSpPr/>
          <p:nvPr/>
        </p:nvSpPr>
        <p:spPr>
          <a:xfrm>
            <a:off x="7657981" y="6057543"/>
            <a:ext cx="595907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start DFA state, D0, is the ε-closure of all NFA start states: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D0 = {q0, q10, q20}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.</a:t>
            </a:r>
            <a:endParaRPr lang="en-US" sz="1750" dirty="0"/>
          </a:p>
        </p:txBody>
      </p:sp>
      <p:sp>
        <p:nvSpPr>
          <p:cNvPr id="17" name="Text 13"/>
          <p:cNvSpPr/>
          <p:nvPr/>
        </p:nvSpPr>
        <p:spPr>
          <a:xfrm>
            <a:off x="782241" y="7255073"/>
            <a:ext cx="1306591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application computes and displays the full DFA transition table, including any necessary DEAD/trap states.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4841"/>
            <a:ext cx="97656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DFA Transition Table &amp; Behaviour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7972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DFA transition table clearly outlines the behaviour of the automaton, with each entry defining a deterministic move.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15302"/>
            <a:ext cx="13042821" cy="2616518"/>
          </a:xfrm>
          <a:prstGeom prst="roundRect">
            <a:avLst>
              <a:gd name="adj" fmla="val 780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242292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581" y="2566630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-&gt; D0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637836" y="256663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{q0,q10,q20}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243280" y="256663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D1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848725" y="256663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D2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454170" y="2566630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D3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307324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581" y="3216950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D2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3637836" y="321695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{q11}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6243280" y="321695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D5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8848725" y="321695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DEAD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1454170" y="3216950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DEAD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372356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8581" y="386726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+ D5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3637836" y="386726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{q12}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6243280" y="386726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DEAD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8848725" y="386726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DEAD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11454170" y="386726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DEAD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801410" y="437388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028581" y="4517588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DEAD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3637836" y="4517588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NONE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6243280" y="4517588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DEAD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8848725" y="4517588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DEAD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1454170" y="4517588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DEAD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793790" y="528697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DFA states are named (e.g., D0, D1) and correspond to their underlying NFA state sets. The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DEAD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state captures all invalid or stuck transitions, ensuring determinism.</a:t>
            </a:r>
            <a:endParaRPr lang="en-US" sz="1750" dirty="0"/>
          </a:p>
        </p:txBody>
      </p:sp>
      <p:sp>
        <p:nvSpPr>
          <p:cNvPr id="30" name="Shape 28"/>
          <p:cNvSpPr/>
          <p:nvPr/>
        </p:nvSpPr>
        <p:spPr>
          <a:xfrm>
            <a:off x="793790" y="6267926"/>
            <a:ext cx="13042821" cy="1326713"/>
          </a:xfrm>
          <a:prstGeom prst="roundRect">
            <a:avLst>
              <a:gd name="adj" fmla="val 15387"/>
            </a:avLst>
          </a:prstGeom>
          <a:solidFill>
            <a:srgbClr val="B3FFE7"/>
          </a:solidFill>
          <a:ln/>
        </p:spPr>
      </p:sp>
      <p:pic>
        <p:nvPicPr>
          <p:cNvPr id="3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6612017"/>
            <a:ext cx="283488" cy="226814"/>
          </a:xfrm>
          <a:prstGeom prst="rect">
            <a:avLst/>
          </a:prstGeom>
        </p:spPr>
      </p:pic>
      <p:sp>
        <p:nvSpPr>
          <p:cNvPr id="32" name="Text 29"/>
          <p:cNvSpPr/>
          <p:nvPr/>
        </p:nvSpPr>
        <p:spPr>
          <a:xfrm>
            <a:off x="1530906" y="6551414"/>
            <a:ext cx="120788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DFA state is considered accepting if its corresponding set of NFA states includes any of the NFA's accept states (q7, q12, or q23).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0488"/>
            <a:ext cx="77267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DFA Minimisation Concept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1289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DFA minimisation aims to reduce the number of states in a DFA while preserving the language it accepts, resulting in a simpler and more efficient machine.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9385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Noto Serif SC Light" pitchFamily="34" charset="0"/>
                <a:ea typeface="Noto Serif SC Light" pitchFamily="34" charset="-122"/>
                <a:cs typeface="Noto Serif SC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548896"/>
            <a:ext cx="4196358" cy="30480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3723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Partitioning States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213622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Initially, states are divided into two groups: accepting states and non-accepting states.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16962" y="319385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Noto Serif SC Light" pitchFamily="34" charset="0"/>
                <a:ea typeface="Noto Serif SC Light" pitchFamily="34" charset="-122"/>
                <a:cs typeface="Noto Serif SC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548896"/>
            <a:ext cx="4196358" cy="30480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10" name="Text 8"/>
          <p:cNvSpPr/>
          <p:nvPr/>
        </p:nvSpPr>
        <p:spPr>
          <a:xfrm>
            <a:off x="5216962" y="3723203"/>
            <a:ext cx="33987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Table-Filling Algorithm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16962" y="4213622"/>
            <a:ext cx="419635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Pairs of states are systematically marked as distinguishable if they behave differently on any input symbol, or if one is accepting and the other is not.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640133" y="319385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Noto Serif SC Light" pitchFamily="34" charset="0"/>
                <a:ea typeface="Noto Serif SC Light" pitchFamily="34" charset="-122"/>
                <a:cs typeface="Noto Serif SC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3548896"/>
            <a:ext cx="4196358" cy="30480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14" name="Text 12"/>
          <p:cNvSpPr/>
          <p:nvPr/>
        </p:nvSpPr>
        <p:spPr>
          <a:xfrm>
            <a:off x="9640133" y="3723203"/>
            <a:ext cx="37501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Merging Equivalent States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40133" y="4213622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Unmarked (equivalent) states are then merged into a single new state in the minimized DFA.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45330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 our project, several accepting DFA states (like D5, D6, D7) are found to be equivalent and are merged into a single, unified accepting state, M5, in the minimized DFA.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9150"/>
            <a:ext cx="102464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Minimized DFA &amp; String Simulation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8155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minimized DFA, with states such as M0-M5 and a DEAD state, provides the most compact representation of our regular expression.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47524"/>
            <a:ext cx="702063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Simulating 'gmm' on the Minimized DFA:</a:t>
            </a:r>
            <a:endParaRPr lang="en-US" sz="2650" dirty="0"/>
          </a:p>
        </p:txBody>
      </p:sp>
      <p:sp>
        <p:nvSpPr>
          <p:cNvPr id="5" name="Shape 3"/>
          <p:cNvSpPr/>
          <p:nvPr/>
        </p:nvSpPr>
        <p:spPr>
          <a:xfrm>
            <a:off x="793790" y="3812977"/>
            <a:ext cx="13042821" cy="2616518"/>
          </a:xfrm>
          <a:prstGeom prst="roundRect">
            <a:avLst>
              <a:gd name="adj" fmla="val 780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01410" y="382059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028462" y="3964305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0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289108" y="3964305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-&gt; M0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5943" y="3964305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-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802779" y="3964305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M0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4470916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462" y="461462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1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4289108" y="461462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M0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45943" y="461462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0802779" y="461462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M1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512123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462" y="526494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2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4289108" y="526494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M1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45943" y="526494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10802779" y="526494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M3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801410" y="577155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028462" y="591526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3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4289108" y="5915263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M3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7545943" y="5915263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10802779" y="591526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M5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793790" y="668464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app simulates string acceptance by starting at M0 and transitioning based on each input symbol. If the process reaches the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DEAD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state, the string is rejected. If it concludes in the accept state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M5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the string is accepted.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018" y="413266"/>
            <a:ext cx="7763113" cy="469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Application Architecture &amp; Technologies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26018" y="1183481"/>
            <a:ext cx="13578364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Our simulator is built on robust technologies, providing a clear and interactive user experience.</a:t>
            </a:r>
            <a:endParaRPr lang="en-US" sz="1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6018" y="1592937"/>
            <a:ext cx="6695242" cy="41378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26018" y="5881092"/>
            <a:ext cx="1878687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Java &amp; Swing GUI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526018" y="6206014"/>
            <a:ext cx="6695242" cy="480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core application is developed in Java, leveraging the Swing toolkit for its graphical user interface.</a:t>
            </a:r>
            <a:endParaRPr lang="en-US" sz="11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9021" y="1592937"/>
            <a:ext cx="6695361" cy="413801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09021" y="5881211"/>
            <a:ext cx="1878687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Graphviz </a:t>
            </a:r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dot</a:t>
            </a:r>
            <a:endParaRPr lang="en-US" sz="1450" dirty="0"/>
          </a:p>
        </p:txBody>
      </p:sp>
      <p:sp>
        <p:nvSpPr>
          <p:cNvPr id="9" name="Text 5"/>
          <p:cNvSpPr/>
          <p:nvPr/>
        </p:nvSpPr>
        <p:spPr>
          <a:xfrm>
            <a:off x="7409021" y="6206133"/>
            <a:ext cx="6695361" cy="480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Automata diagrams (NFA, DFA, Min-DFA) are generated using Graphviz's 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6747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dot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command, producing high-quality PNG images from DOT files.</a:t>
            </a:r>
            <a:endParaRPr lang="en-US" sz="1150" dirty="0"/>
          </a:p>
        </p:txBody>
      </p:sp>
      <p:sp>
        <p:nvSpPr>
          <p:cNvPr id="10" name="Text 6"/>
          <p:cNvSpPr/>
          <p:nvPr/>
        </p:nvSpPr>
        <p:spPr>
          <a:xfrm>
            <a:off x="526018" y="6855976"/>
            <a:ext cx="13578364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GUI features an intuitive layout:</a:t>
            </a:r>
            <a:endParaRPr lang="en-US" sz="1150" dirty="0"/>
          </a:p>
        </p:txBody>
      </p:sp>
      <p:sp>
        <p:nvSpPr>
          <p:cNvPr id="11" name="Text 7"/>
          <p:cNvSpPr/>
          <p:nvPr/>
        </p:nvSpPr>
        <p:spPr>
          <a:xfrm>
            <a:off x="526018" y="7265432"/>
            <a:ext cx="13578364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Top Panel: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Displays the regular expression, input field for test strings, and control buttons (e.g., "Test String", "Show NFA Diagram").</a:t>
            </a:r>
            <a:endParaRPr lang="en-US" sz="1150" dirty="0"/>
          </a:p>
        </p:txBody>
      </p:sp>
      <p:sp>
        <p:nvSpPr>
          <p:cNvPr id="12" name="Text 8"/>
          <p:cNvSpPr/>
          <p:nvPr/>
        </p:nvSpPr>
        <p:spPr>
          <a:xfrm>
            <a:off x="526018" y="7558326"/>
            <a:ext cx="13578364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Centre Area: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 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006747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JTextArea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shows transition tables, simulation logs, and other textual output.</a:t>
            </a:r>
            <a:endParaRPr lang="en-US" sz="1150" dirty="0"/>
          </a:p>
        </p:txBody>
      </p:sp>
      <p:sp>
        <p:nvSpPr>
          <p:cNvPr id="13" name="Text 9"/>
          <p:cNvSpPr/>
          <p:nvPr/>
        </p:nvSpPr>
        <p:spPr>
          <a:xfrm>
            <a:off x="526018" y="7851219"/>
            <a:ext cx="13578364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Bottom Panel: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Provides essential information such as valid symbols and example strings.</a:t>
            </a:r>
            <a:endParaRPr lang="en-US" sz="1150" dirty="0"/>
          </a:p>
        </p:txBody>
      </p:sp>
      <p:sp>
        <p:nvSpPr>
          <p:cNvPr id="14" name="Text 10"/>
          <p:cNvSpPr/>
          <p:nvPr/>
        </p:nvSpPr>
        <p:spPr>
          <a:xfrm>
            <a:off x="526018" y="8260675"/>
            <a:ext cx="13578364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Internal data structures utilise Java maps to store transition functions, with methods dedicated to generating DOT code for each automaton type.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2025-11-30T03:02:47Z</dcterms:created>
  <dcterms:modified xsi:type="dcterms:W3CDTF">2025-11-30T03:02:47Z</dcterms:modified>
</cp:coreProperties>
</file>